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0" d="100"/>
          <a:sy n="40" d="100"/>
        </p:scale>
        <p:origin x="48" y="5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839115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277796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625500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567E409-6A18-4F31-8D1F-3EE01571A048}" type="datetimeFigureOut">
              <a:rPr lang="en-GB" smtClean="0"/>
              <a:t>05/10/2019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728927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67E409-6A18-4F31-8D1F-3EE01571A048}" type="datetimeFigureOut">
              <a:rPr lang="en-GB" smtClean="0"/>
              <a:t>05/10/2019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2503634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203987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965828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188083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7E409-6A18-4F31-8D1F-3EE01571A048}" type="datetimeFigureOut">
              <a:rPr lang="en-GB" smtClean="0"/>
              <a:t>05/10/2019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2743042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67E409-6A18-4F31-8D1F-3EE01571A048}" type="datetimeFigureOut">
              <a:rPr lang="en-GB" smtClean="0"/>
              <a:t>05/10/2019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3564542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2910773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77822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736280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2796786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569520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658783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567E409-6A18-4F31-8D1F-3EE01571A048}" type="datetimeFigureOut">
              <a:rPr lang="en-GB" smtClean="0"/>
              <a:t>05/10/2019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D381DA-1BC9-4757-8D0E-2C9E318E9852}" type="slidenum">
              <a:rPr lang="en-GB" smtClean="0"/>
              <a:t>‹#›</a:t>
            </a:fld>
            <a:endParaRPr lang="en-GB"/>
          </a:p>
        </p:txBody>
      </p:sp>
    </p:spTree>
    <p:extLst>
      <p:ext uri="{BB962C8B-B14F-4D97-AF65-F5344CB8AC3E}">
        <p14:creationId xmlns:p14="http://schemas.microsoft.com/office/powerpoint/2010/main" val="337112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567E409-6A18-4F31-8D1F-3EE01571A048}" type="datetimeFigureOut">
              <a:rPr lang="en-GB" smtClean="0"/>
              <a:t>05/10/2019</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7D381DA-1BC9-4757-8D0E-2C9E318E9852}" type="slidenum">
              <a:rPr lang="en-GB" smtClean="0"/>
              <a:t>‹#›</a:t>
            </a:fld>
            <a:endParaRPr lang="en-GB"/>
          </a:p>
        </p:txBody>
      </p:sp>
    </p:spTree>
    <p:extLst>
      <p:ext uri="{BB962C8B-B14F-4D97-AF65-F5344CB8AC3E}">
        <p14:creationId xmlns:p14="http://schemas.microsoft.com/office/powerpoint/2010/main" val="134084417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6948" y="2134548"/>
            <a:ext cx="10515600" cy="1325563"/>
          </a:xfrm>
        </p:spPr>
        <p:txBody>
          <a:bodyPr/>
          <a:lstStyle/>
          <a:p>
            <a:pPr algn="ctr"/>
            <a:r>
              <a:rPr lang="en-GB" dirty="0" smtClean="0"/>
              <a:t>Saudi Arabia: The Cooperative Health Insurance Law (No. 71)</a:t>
            </a:r>
            <a:endParaRPr lang="en-GB" dirty="0"/>
          </a:p>
        </p:txBody>
      </p:sp>
    </p:spTree>
    <p:extLst>
      <p:ext uri="{BB962C8B-B14F-4D97-AF65-F5344CB8AC3E}">
        <p14:creationId xmlns:p14="http://schemas.microsoft.com/office/powerpoint/2010/main" val="38234236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Introduction</a:t>
            </a:r>
            <a:endParaRPr lang="en-GB" dirty="0"/>
          </a:p>
        </p:txBody>
      </p:sp>
      <p:sp>
        <p:nvSpPr>
          <p:cNvPr id="3" name="Content Placeholder 2"/>
          <p:cNvSpPr>
            <a:spLocks noGrp="1"/>
          </p:cNvSpPr>
          <p:nvPr>
            <p:ph idx="1"/>
          </p:nvPr>
        </p:nvSpPr>
        <p:spPr/>
        <p:txBody>
          <a:bodyPr/>
          <a:lstStyle/>
          <a:p>
            <a:r>
              <a:rPr lang="en-GB" dirty="0" smtClean="0"/>
              <a:t>This law was adopted in 11 August 1999, and released by the Council of Cooperative Health Insurance. </a:t>
            </a:r>
          </a:p>
          <a:p>
            <a:r>
              <a:rPr lang="en-GB" dirty="0" smtClean="0"/>
              <a:t>According to the Gulf Research </a:t>
            </a:r>
            <a:r>
              <a:rPr lang="en-GB" dirty="0" err="1" smtClean="0"/>
              <a:t>Center</a:t>
            </a:r>
            <a:r>
              <a:rPr lang="en-GB" dirty="0" smtClean="0"/>
              <a:t>, this law consists of 12 chapters namely: Definitions, Beneficiaries, Insurance Coverage in accordance to the law, Benefits, Controls and Financial Liabilities, Engaging in Health Insurance Business, Overseeing Insurance Parties: Objectives and Scope, Relations among Insurance Parties, Ensuring the Quality of Services, Penalties and Settlement of Disputes, General Provisions, and the final section being the annexes. </a:t>
            </a:r>
          </a:p>
          <a:p>
            <a:endParaRPr lang="en-GB" dirty="0"/>
          </a:p>
        </p:txBody>
      </p:sp>
    </p:spTree>
    <p:extLst>
      <p:ext uri="{BB962C8B-B14F-4D97-AF65-F5344CB8AC3E}">
        <p14:creationId xmlns:p14="http://schemas.microsoft.com/office/powerpoint/2010/main" val="202976192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Components of the law</a:t>
            </a:r>
            <a:endParaRPr lang="en-GB" dirty="0"/>
          </a:p>
        </p:txBody>
      </p:sp>
      <p:sp>
        <p:nvSpPr>
          <p:cNvPr id="3" name="Content Placeholder 2"/>
          <p:cNvSpPr>
            <a:spLocks noGrp="1"/>
          </p:cNvSpPr>
          <p:nvPr>
            <p:ph idx="1"/>
          </p:nvPr>
        </p:nvSpPr>
        <p:spPr/>
        <p:txBody>
          <a:bodyPr>
            <a:normAutofit lnSpcReduction="10000"/>
          </a:bodyPr>
          <a:lstStyle/>
          <a:p>
            <a:r>
              <a:rPr lang="en-GB" dirty="0" smtClean="0"/>
              <a:t>Art. 1 defines the law purpose, which is to make sure that the regulation and provision of health care to all non-Saudi residents of the Saudi Kingdom. This law can also be applied to other individuals and citizens by issuing a Ministerial Decision on the issue. </a:t>
            </a:r>
          </a:p>
          <a:p>
            <a:r>
              <a:rPr lang="en-GB" dirty="0" smtClean="0"/>
              <a:t>Art. 2 directs that the cooperative health insurance coverage consists of all non-Saudi residents in addition to their dependents in adherence with article 5b. </a:t>
            </a:r>
          </a:p>
          <a:p>
            <a:r>
              <a:rPr lang="en-GB" dirty="0" smtClean="0"/>
              <a:t>By taking into account the provisions of the articles 12 and 13 of the law and the article 5b, each and every sponsor managing a resident is required to subscribe to the cooperative insurance on his or her behalf. Only after the provision of the Cooperative Health Insurance document can the residence permit be renewed or granted and has to cover the residence whole duration (Art. 3). </a:t>
            </a:r>
          </a:p>
          <a:p>
            <a:endParaRPr lang="en-GB" dirty="0"/>
          </a:p>
        </p:txBody>
      </p:sp>
    </p:spTree>
    <p:extLst>
      <p:ext uri="{BB962C8B-B14F-4D97-AF65-F5344CB8AC3E}">
        <p14:creationId xmlns:p14="http://schemas.microsoft.com/office/powerpoint/2010/main" val="1151454948"/>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Components of the law</a:t>
            </a:r>
            <a:endParaRPr lang="en-GB" dirty="0"/>
          </a:p>
        </p:txBody>
      </p:sp>
      <p:sp>
        <p:nvSpPr>
          <p:cNvPr id="3" name="Content Placeholder 2"/>
          <p:cNvSpPr>
            <a:spLocks noGrp="1"/>
          </p:cNvSpPr>
          <p:nvPr>
            <p:ph idx="1"/>
          </p:nvPr>
        </p:nvSpPr>
        <p:spPr/>
        <p:txBody>
          <a:bodyPr/>
          <a:lstStyle/>
          <a:p>
            <a:r>
              <a:rPr lang="en-GB" dirty="0" smtClean="0"/>
              <a:t>Art. 7 outlines the main health services the cooperative health insurance document covers.</a:t>
            </a:r>
          </a:p>
          <a:p>
            <a:r>
              <a:rPr lang="en-GB" dirty="0" smtClean="0"/>
              <a:t>Art. 8 gives permission to the employer for the expansion of the scope of services outlines in the cooperative insurance at a certain fee.</a:t>
            </a:r>
          </a:p>
          <a:p>
            <a:r>
              <a:rPr lang="en-GB" dirty="0" smtClean="0"/>
              <a:t>Art. 10 necessitates that the employer bears the costs of the employees’ treatment up to when the subscription to the cooperative health insurance takes effect on his behalf. </a:t>
            </a:r>
          </a:p>
          <a:p>
            <a:r>
              <a:rPr lang="en-GB" dirty="0" smtClean="0"/>
              <a:t>Art. 14 outlines the penalties where the obligations under the employer law and the insurance companies is not fulfilled. </a:t>
            </a:r>
          </a:p>
          <a:p>
            <a:endParaRPr lang="en-GB" dirty="0"/>
          </a:p>
        </p:txBody>
      </p:sp>
    </p:spTree>
    <p:extLst>
      <p:ext uri="{BB962C8B-B14F-4D97-AF65-F5344CB8AC3E}">
        <p14:creationId xmlns:p14="http://schemas.microsoft.com/office/powerpoint/2010/main" val="720214388"/>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Internal Policies due to the law</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Social Insurance- the insurance applied in adherence with the Social Insurance Law and implemented by the General Organization for Social Insurance. </a:t>
            </a:r>
          </a:p>
          <a:p>
            <a:r>
              <a:rPr lang="en-GB" dirty="0" smtClean="0"/>
              <a:t>Medical Insurance – this is the Cooperative Medical Insurance as stipulated by the law.</a:t>
            </a:r>
          </a:p>
          <a:p>
            <a:r>
              <a:rPr lang="en-GB" dirty="0" smtClean="0"/>
              <a:t>Basic cooperative health insurance policy as annexed to the Regulations, approved by the Council containing benefits, limitations, general conditions, and exclusions. This policy is issued by a pursuant of an insurance company. </a:t>
            </a:r>
          </a:p>
          <a:p>
            <a:r>
              <a:rPr lang="en-GB" dirty="0" smtClean="0"/>
              <a:t>Model Health care insurance contract – this a contract of labour with the Council’s approval and may be used by all insurance policy parties in the regulation of the relationship between the health care provider and the company putting into consideration the Article 78 provisions of the Regulations. </a:t>
            </a:r>
          </a:p>
          <a:p>
            <a:endParaRPr lang="en-GB" dirty="0"/>
          </a:p>
        </p:txBody>
      </p:sp>
    </p:spTree>
    <p:extLst>
      <p:ext uri="{BB962C8B-B14F-4D97-AF65-F5344CB8AC3E}">
        <p14:creationId xmlns:p14="http://schemas.microsoft.com/office/powerpoint/2010/main" val="31241304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Health Insurance Practice</a:t>
            </a:r>
            <a:endParaRPr lang="en-GB" dirty="0"/>
          </a:p>
        </p:txBody>
      </p:sp>
      <p:sp>
        <p:nvSpPr>
          <p:cNvPr id="3" name="Content Placeholder 2"/>
          <p:cNvSpPr>
            <a:spLocks noGrp="1"/>
          </p:cNvSpPr>
          <p:nvPr>
            <p:ph idx="1"/>
          </p:nvPr>
        </p:nvSpPr>
        <p:spPr/>
        <p:txBody>
          <a:bodyPr/>
          <a:lstStyle/>
          <a:p>
            <a:r>
              <a:rPr lang="en-GB" dirty="0" smtClean="0"/>
              <a:t>This law requires that the practice of health insurance be issued to two sectors: the insurance companies and the health care providers. </a:t>
            </a:r>
          </a:p>
          <a:p>
            <a:r>
              <a:rPr lang="en-GB" dirty="0" smtClean="0"/>
              <a:t>The health insurance practice shall be conducted by cooperative insurance companies with the authority to carry out operations in KSA in adherence to the Cooperative Health Insurance Companies Control Law and the Implementing Regulations. </a:t>
            </a:r>
          </a:p>
          <a:p>
            <a:r>
              <a:rPr lang="en-GB" dirty="0" smtClean="0"/>
              <a:t>Article (40) states that insurance companies should not carry out the health insurance practice without the Council’s accreditation. </a:t>
            </a:r>
          </a:p>
          <a:p>
            <a:endParaRPr lang="en-GB" dirty="0"/>
          </a:p>
        </p:txBody>
      </p:sp>
    </p:spTree>
    <p:extLst>
      <p:ext uri="{BB962C8B-B14F-4D97-AF65-F5344CB8AC3E}">
        <p14:creationId xmlns:p14="http://schemas.microsoft.com/office/powerpoint/2010/main" val="1528247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Health Insurance Practice</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For health care providers to be allowed to carry out the health insurance practice, the Council shall approve non-government/government health care providers. </a:t>
            </a:r>
          </a:p>
          <a:p>
            <a:endParaRPr lang="en-GB" dirty="0"/>
          </a:p>
          <a:p>
            <a:r>
              <a:rPr lang="en-GB" dirty="0" smtClean="0"/>
              <a:t>The Council will accord the health care providers the chance to carry out this practice under the following conditions: </a:t>
            </a:r>
          </a:p>
          <a:p>
            <a:pPr marL="0" indent="0">
              <a:buNone/>
            </a:pPr>
            <a:r>
              <a:rPr lang="en-GB" dirty="0"/>
              <a:t> </a:t>
            </a:r>
            <a:r>
              <a:rPr lang="en-GB" dirty="0" smtClean="0"/>
              <a:t>       a)	The private sector health care provide has a Ministry of Health license</a:t>
            </a:r>
          </a:p>
          <a:p>
            <a:pPr marL="0" indent="0">
              <a:buNone/>
            </a:pPr>
            <a:r>
              <a:rPr lang="en-GB" dirty="0" smtClean="0"/>
              <a:t>        b)	The medical workforce is duly registered with the Saudi Commission   </a:t>
            </a:r>
          </a:p>
          <a:p>
            <a:pPr marL="0" indent="0">
              <a:buNone/>
            </a:pPr>
            <a:r>
              <a:rPr lang="en-GB" dirty="0"/>
              <a:t> </a:t>
            </a:r>
            <a:r>
              <a:rPr lang="en-GB" dirty="0" smtClean="0"/>
              <a:t>             for Health Specialties</a:t>
            </a:r>
          </a:p>
          <a:p>
            <a:pPr marL="0" indent="0">
              <a:buNone/>
            </a:pPr>
            <a:r>
              <a:rPr lang="en-GB" dirty="0" smtClean="0"/>
              <a:t>        c)	The non-government/government health care provider meets all the</a:t>
            </a:r>
          </a:p>
          <a:p>
            <a:pPr marL="0" indent="0">
              <a:buNone/>
            </a:pPr>
            <a:r>
              <a:rPr lang="en-GB" dirty="0"/>
              <a:t> </a:t>
            </a:r>
            <a:r>
              <a:rPr lang="en-GB" dirty="0" smtClean="0"/>
              <a:t>           standards of quality in adherence to the instructions and resolutions issued</a:t>
            </a:r>
          </a:p>
          <a:p>
            <a:pPr marL="0" indent="0">
              <a:buNone/>
            </a:pPr>
            <a:r>
              <a:rPr lang="en-GB" dirty="0"/>
              <a:t> </a:t>
            </a:r>
            <a:r>
              <a:rPr lang="en-GB" dirty="0" smtClean="0"/>
              <a:t>           by the Central Council for Approval of Health Facilities. </a:t>
            </a:r>
          </a:p>
          <a:p>
            <a:pPr marL="0" indent="0">
              <a:buNone/>
            </a:pPr>
            <a:r>
              <a:rPr lang="en-GB" dirty="0" smtClean="0"/>
              <a:t> </a:t>
            </a:r>
            <a:endParaRPr lang="en-GB" dirty="0"/>
          </a:p>
        </p:txBody>
      </p:sp>
    </p:spTree>
    <p:extLst>
      <p:ext uri="{BB962C8B-B14F-4D97-AF65-F5344CB8AC3E}">
        <p14:creationId xmlns:p14="http://schemas.microsoft.com/office/powerpoint/2010/main" val="2841547088"/>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Importance of Compliance with the regulations</a:t>
            </a:r>
            <a:endParaRPr lang="en-GB" dirty="0"/>
          </a:p>
        </p:txBody>
      </p:sp>
      <p:sp>
        <p:nvSpPr>
          <p:cNvPr id="3" name="Content Placeholder 2"/>
          <p:cNvSpPr>
            <a:spLocks noGrp="1"/>
          </p:cNvSpPr>
          <p:nvPr>
            <p:ph idx="1"/>
          </p:nvPr>
        </p:nvSpPr>
        <p:spPr/>
        <p:txBody>
          <a:bodyPr/>
          <a:lstStyle/>
          <a:p>
            <a:r>
              <a:rPr lang="en-GB" dirty="0" smtClean="0"/>
              <a:t>Compliance with these regulations brings substantial changes in the delivery system and financing with the overall goal to enhance the access to quality health to the Saudi population (</a:t>
            </a:r>
            <a:r>
              <a:rPr lang="en-GB" dirty="0" err="1" smtClean="0"/>
              <a:t>Alkhamis</a:t>
            </a:r>
            <a:r>
              <a:rPr lang="en-GB" dirty="0" smtClean="0"/>
              <a:t>, 2018). </a:t>
            </a:r>
          </a:p>
          <a:p>
            <a:r>
              <a:rPr lang="en-GB" dirty="0" smtClean="0"/>
              <a:t>Enhancing the private share of health spending applying additional delivery and financing mechanism, more so through the partnership between the health insurance and the private sector. </a:t>
            </a:r>
          </a:p>
          <a:p>
            <a:r>
              <a:rPr lang="en-GB" dirty="0" smtClean="0"/>
              <a:t>Adherence to this law ensures the quality and effective insurance provision to the residents and non-residents of the kingdom of Saudi Arabia (</a:t>
            </a:r>
            <a:r>
              <a:rPr lang="en-GB" dirty="0" err="1" smtClean="0"/>
              <a:t>A;khamis</a:t>
            </a:r>
            <a:r>
              <a:rPr lang="en-GB" dirty="0" smtClean="0"/>
              <a:t> et al., 2017). </a:t>
            </a:r>
          </a:p>
          <a:p>
            <a:endParaRPr lang="en-GB" dirty="0"/>
          </a:p>
        </p:txBody>
      </p:sp>
    </p:spTree>
    <p:extLst>
      <p:ext uri="{BB962C8B-B14F-4D97-AF65-F5344CB8AC3E}">
        <p14:creationId xmlns:p14="http://schemas.microsoft.com/office/powerpoint/2010/main" val="27720982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References</a:t>
            </a:r>
            <a:endParaRPr lang="en-GB" dirty="0"/>
          </a:p>
        </p:txBody>
      </p:sp>
      <p:sp>
        <p:nvSpPr>
          <p:cNvPr id="3" name="Content Placeholder 2"/>
          <p:cNvSpPr>
            <a:spLocks noGrp="1"/>
          </p:cNvSpPr>
          <p:nvPr>
            <p:ph idx="1"/>
          </p:nvPr>
        </p:nvSpPr>
        <p:spPr/>
        <p:txBody>
          <a:bodyPr>
            <a:normAutofit/>
          </a:bodyPr>
          <a:lstStyle/>
          <a:p>
            <a:pPr marL="432000" indent="-457200">
              <a:buNone/>
            </a:pPr>
            <a:r>
              <a:rPr lang="en-GB" dirty="0" err="1" smtClean="0"/>
              <a:t>Abdulwahab</a:t>
            </a:r>
            <a:r>
              <a:rPr lang="en-GB" dirty="0" smtClean="0"/>
              <a:t> </a:t>
            </a:r>
            <a:r>
              <a:rPr lang="en-GB" dirty="0" err="1" smtClean="0"/>
              <a:t>Alkhamis</a:t>
            </a:r>
            <a:r>
              <a:rPr lang="en-GB" dirty="0" smtClean="0"/>
              <a:t>, Peter Cosgrove, </a:t>
            </a:r>
            <a:r>
              <a:rPr lang="en-GB" dirty="0" err="1" smtClean="0"/>
              <a:t>Gamal</a:t>
            </a:r>
            <a:r>
              <a:rPr lang="en-GB" dirty="0" smtClean="0"/>
              <a:t> Mohamed &amp; Amir Hassan (2017). The personal workplace characteristics of uninsured expatriate male in Saudi Arabia. BMC Health Services Research. Article no. 56. </a:t>
            </a:r>
          </a:p>
          <a:p>
            <a:pPr marL="432000" indent="-457200">
              <a:buNone/>
            </a:pPr>
            <a:r>
              <a:rPr lang="en-GB" dirty="0" err="1" smtClean="0"/>
              <a:t>Abdulwahab</a:t>
            </a:r>
            <a:r>
              <a:rPr lang="en-GB" dirty="0" smtClean="0"/>
              <a:t> A. </a:t>
            </a:r>
            <a:r>
              <a:rPr lang="en-GB" dirty="0" err="1" smtClean="0"/>
              <a:t>Alkhamis</a:t>
            </a:r>
            <a:r>
              <a:rPr lang="en-GB" dirty="0" smtClean="0"/>
              <a:t> (2018). The association between insured male expatriates’ knowledge of health insurance benefits and lack of access to health care in Saudi Arabia. BMC Public Health. Article no. 354 p. 973</a:t>
            </a:r>
          </a:p>
          <a:p>
            <a:pPr marL="432000" indent="-457200">
              <a:buNone/>
            </a:pPr>
            <a:r>
              <a:rPr lang="en-GB" dirty="0" err="1" smtClean="0"/>
              <a:t>Fahad</a:t>
            </a:r>
            <a:r>
              <a:rPr lang="en-GB" dirty="0" smtClean="0"/>
              <a:t> </a:t>
            </a:r>
            <a:r>
              <a:rPr lang="en-GB" dirty="0" err="1" smtClean="0"/>
              <a:t>Albejaidi</a:t>
            </a:r>
            <a:r>
              <a:rPr lang="en-GB" dirty="0" smtClean="0"/>
              <a:t> (2018). Emerging Role of Cooperative Health Insurance in Achieving Health System Goals under Saudi Vision – 2030. Journal of Biology, Agriculture and Healthcare. Vol.8, No.2.</a:t>
            </a:r>
          </a:p>
          <a:p>
            <a:pPr marL="432000" indent="-457200">
              <a:buNone/>
            </a:pPr>
            <a:endParaRPr lang="en-GB" dirty="0"/>
          </a:p>
        </p:txBody>
      </p:sp>
    </p:spTree>
    <p:extLst>
      <p:ext uri="{BB962C8B-B14F-4D97-AF65-F5344CB8AC3E}">
        <p14:creationId xmlns:p14="http://schemas.microsoft.com/office/powerpoint/2010/main" val="3666581013"/>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8135"/>
            <a:ext cx="10515600" cy="5808828"/>
          </a:xfrm>
        </p:spPr>
        <p:txBody>
          <a:bodyPr>
            <a:normAutofit/>
          </a:bodyPr>
          <a:lstStyle/>
          <a:p>
            <a:pPr marL="432000" indent="-457200">
              <a:buNone/>
            </a:pPr>
            <a:r>
              <a:rPr lang="en-GB" dirty="0" smtClean="0"/>
              <a:t>Gulf Research </a:t>
            </a:r>
            <a:r>
              <a:rPr lang="en-GB" dirty="0" err="1" smtClean="0"/>
              <a:t>Center</a:t>
            </a:r>
            <a:r>
              <a:rPr lang="en-GB" dirty="0" smtClean="0"/>
              <a:t> (</a:t>
            </a:r>
            <a:r>
              <a:rPr lang="en-GB" dirty="0" err="1" smtClean="0"/>
              <a:t>n.d</a:t>
            </a:r>
            <a:r>
              <a:rPr lang="en-GB" dirty="0" smtClean="0"/>
              <a:t>). “Saudi Arabia: The Cooperative Health Insurance Law (No.71).”</a:t>
            </a:r>
          </a:p>
          <a:p>
            <a:pPr marL="432000" indent="-457200">
              <a:buNone/>
            </a:pPr>
            <a:r>
              <a:rPr lang="en-GB" dirty="0" err="1" smtClean="0"/>
              <a:t>Lexology</a:t>
            </a:r>
            <a:r>
              <a:rPr lang="en-GB" dirty="0" smtClean="0"/>
              <a:t> (2019). "Development of the Healthcare Sector in Saudi Arabia.". Retrieved 4 October 2019 from https://www.lexology.com/library/detail.aspx?g=2ae60f90-b461-464d-9cb4-6e2dcb65e026</a:t>
            </a:r>
          </a:p>
          <a:p>
            <a:pPr marL="432000" indent="-457200">
              <a:buNone/>
            </a:pPr>
            <a:r>
              <a:rPr lang="en-GB" dirty="0" err="1" smtClean="0"/>
              <a:t>Wissam</a:t>
            </a:r>
            <a:r>
              <a:rPr lang="en-GB" dirty="0" smtClean="0"/>
              <a:t> </a:t>
            </a:r>
            <a:r>
              <a:rPr lang="en-GB" dirty="0" err="1" smtClean="0"/>
              <a:t>Hachem</a:t>
            </a:r>
            <a:r>
              <a:rPr lang="en-GB" dirty="0" smtClean="0"/>
              <a:t> et al., (2018). “Insurance and reinsurance in Saudi Arabia: overview.” Retrieved on 4 October 2019 from https://uk.practicallaw.thomsonreuters.com/3-5775486?transitionType=Default&amp;contextData=(sc.Default)&amp;firstPage=true&amp;bhcp=1</a:t>
            </a:r>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val="3925687395"/>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90</TotalTime>
  <Words>902</Words>
  <Application>Microsoft Office PowerPoint</Application>
  <PresentationFormat>Widescreen</PresentationFormat>
  <Paragraphs>44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Ion</vt:lpstr>
      <vt:lpstr>Saudi Arabia: The Cooperative Health Insurance Law (No. 71)</vt:lpstr>
      <vt:lpstr>Introduction</vt:lpstr>
      <vt:lpstr>Components of the law</vt:lpstr>
      <vt:lpstr>Components of the law</vt:lpstr>
      <vt:lpstr>Internal Policies due to the law</vt:lpstr>
      <vt:lpstr>The Health Insurance Practice</vt:lpstr>
      <vt:lpstr>The Health Insurance Practice</vt:lpstr>
      <vt:lpstr>Importance of Compliance with the regulations</vt:lpstr>
      <vt:lpstr>References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O.G</dc:creator>
  <cp:lastModifiedBy>O.G</cp:lastModifiedBy>
  <cp:revision>36</cp:revision>
  <dcterms:created xsi:type="dcterms:W3CDTF">2019-10-05T05:50:25Z</dcterms:created>
  <dcterms:modified xsi:type="dcterms:W3CDTF">2019-10-05T07:21:18Z</dcterms:modified>
</cp:coreProperties>
</file>